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71" r:id="rId12"/>
    <p:sldId id="268" r:id="rId13"/>
    <p:sldId id="270" r:id="rId14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3F84"/>
    <a:srgbClr val="BC8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0" autoAdjust="0"/>
    <p:restoredTop sz="94660"/>
  </p:normalViewPr>
  <p:slideViewPr>
    <p:cSldViewPr snapToGrid="0">
      <p:cViewPr>
        <p:scale>
          <a:sx n="50" d="100"/>
          <a:sy n="50" d="100"/>
        </p:scale>
        <p:origin x="14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E6D8-AA7C-44E9-82F7-D33E32211DBD}" type="datetimeFigureOut">
              <a:rPr lang="sv-SE" smtClean="0"/>
              <a:pPr/>
              <a:t>2015-09-02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1423D-24D8-4343-A8B6-E96A0649826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1423D-24D8-4343-A8B6-E96A06498263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gradFill>
            <a:gsLst>
              <a:gs pos="0">
                <a:srgbClr val="7030A0"/>
              </a:gs>
              <a:gs pos="39000">
                <a:srgbClr val="A93F84"/>
              </a:gs>
              <a:gs pos="88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236538" y="6423025"/>
            <a:ext cx="281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CHROMALYTICA AB 2015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1F9A02-A05B-4951-A22C-A23A452ADDED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247B5DB-AF4E-48F6-98D5-D9A27FF092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B6D8B9-143C-4351-8C6C-1CB427E9B539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E82548EF-6F69-4641-9052-2F667B809F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gradFill>
            <a:gsLst>
              <a:gs pos="0">
                <a:srgbClr val="7030A0"/>
              </a:gs>
              <a:gs pos="39000">
                <a:srgbClr val="A93F84"/>
              </a:gs>
              <a:gs pos="88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3538" y="5222875"/>
            <a:ext cx="1243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236538" y="6423025"/>
            <a:ext cx="281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CHROMALYTICA AB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464"/>
            <a:ext cx="10515600" cy="7032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21E60D-1016-45F2-9D95-78E454EB95CB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A2545915-29E3-4A5D-92C1-831B650FB0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2333F9-B74A-4F24-B4ED-A6F77AB792AF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2615B96-E21D-4998-AFF1-453A2073E2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645A4C-6757-404F-ABB4-0D54C24EA9DB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AEB043A6-7531-4A93-B04F-EB9F7CF742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12BBB7-E893-4136-B01A-21067E22CD6D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D9E3A4EA-88F2-4127-B001-3B5CEC73BD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D932E4-A914-4630-B18B-1347CC5E5756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395C9984-447D-4BF3-AFCD-8F3F904C02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1D9565-09DD-4822-A610-706D82CD1436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031C5371-58D2-4725-91F8-0BFE1164EB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DB494C-7FB2-49B7-AEAA-9DAB6A9E0076}" type="datetimeFigureOut">
              <a:rPr lang="en-GB"/>
              <a:pPr>
                <a:defRPr/>
              </a:pPr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F93D9EF1-327A-4ED1-939C-1FA4D7859E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34138"/>
            <a:ext cx="12192000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4875" y="439738"/>
            <a:ext cx="8442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en-US" sz="4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Your Health in a </a:t>
            </a:r>
            <a:r>
              <a:rPr lang="sv-SE" altLang="en-US" sz="4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Breath</a:t>
            </a:r>
            <a:endParaRPr lang="sv-SE" altLang="en-US" sz="4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sv-SE" sz="4400" dirty="0" smtClean="0"/>
              <a:t>	</a:t>
            </a:r>
            <a:endParaRPr lang="en-GB" sz="4400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209800" y="2876551"/>
            <a:ext cx="8096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International Conference on Health, Healthcare and Eco-</a:t>
            </a:r>
            <a:r>
              <a:rPr lang="en-US" b="1" dirty="0" err="1" smtClean="0"/>
              <a:t>civilisation</a:t>
            </a:r>
            <a:r>
              <a:rPr lang="en-US" b="1" dirty="0" smtClean="0"/>
              <a:t> </a:t>
            </a:r>
          </a:p>
          <a:p>
            <a:endParaRPr lang="sv-SE" dirty="0" smtClean="0"/>
          </a:p>
          <a:p>
            <a:r>
              <a:rPr lang="sv-SE" dirty="0" smtClean="0"/>
              <a:t>                                         Thomas Lundeberg</a:t>
            </a:r>
          </a:p>
          <a:p>
            <a:r>
              <a:rPr lang="ja-JP" altLang="sv-SE" dirty="0" smtClean="0"/>
              <a:t>                                         托马斯</a:t>
            </a:r>
            <a:r>
              <a:rPr lang="sv-SE" altLang="ja-JP" dirty="0" smtClean="0"/>
              <a:t>•</a:t>
            </a:r>
            <a:r>
              <a:rPr lang="ja-JP" altLang="sv-SE" dirty="0" smtClean="0"/>
              <a:t>兰德伯格</a:t>
            </a:r>
            <a:endParaRPr lang="sv-SE" altLang="ja-JP" dirty="0" smtClean="0"/>
          </a:p>
          <a:p>
            <a:endParaRPr lang="sv-SE" altLang="ja-JP" dirty="0" smtClean="0"/>
          </a:p>
          <a:p>
            <a:r>
              <a:rPr lang="sv-SE" dirty="0" smtClean="0"/>
              <a:t>A </a:t>
            </a:r>
            <a:r>
              <a:rPr lang="sv-SE" dirty="0" err="1" smtClean="0"/>
              <a:t>novel</a:t>
            </a:r>
            <a:r>
              <a:rPr lang="sv-SE" dirty="0" smtClean="0"/>
              <a:t> </a:t>
            </a:r>
            <a:r>
              <a:rPr lang="sv-SE" dirty="0" err="1" smtClean="0"/>
              <a:t>technique</a:t>
            </a:r>
            <a:r>
              <a:rPr lang="sv-SE" dirty="0" smtClean="0"/>
              <a:t> for the </a:t>
            </a:r>
            <a:r>
              <a:rPr lang="sv-SE" dirty="0" err="1" smtClean="0"/>
              <a:t>assessment</a:t>
            </a:r>
            <a:r>
              <a:rPr lang="sv-SE" dirty="0" smtClean="0"/>
              <a:t> of volatile </a:t>
            </a:r>
            <a:r>
              <a:rPr lang="sv-SE" dirty="0" err="1" smtClean="0"/>
              <a:t>organic</a:t>
            </a:r>
            <a:r>
              <a:rPr lang="sv-SE" dirty="0" smtClean="0"/>
              <a:t> </a:t>
            </a:r>
            <a:r>
              <a:rPr lang="sv-SE" dirty="0" err="1" smtClean="0"/>
              <a:t>compounds</a:t>
            </a:r>
            <a:r>
              <a:rPr lang="sv-SE" dirty="0" smtClean="0"/>
              <a:t> in the </a:t>
            </a:r>
            <a:r>
              <a:rPr lang="sv-SE" dirty="0" err="1" smtClean="0"/>
              <a:t>environment</a:t>
            </a:r>
            <a:r>
              <a:rPr lang="sv-SE" dirty="0" smtClean="0"/>
              <a:t> and in human </a:t>
            </a:r>
            <a:r>
              <a:rPr lang="sv-SE" dirty="0" err="1" smtClean="0"/>
              <a:t>breath</a:t>
            </a:r>
            <a:r>
              <a:rPr lang="sv-SE" dirty="0" smtClean="0"/>
              <a:t> </a:t>
            </a:r>
          </a:p>
          <a:p>
            <a:r>
              <a:rPr lang="zh-CN" altLang="sv-SE" dirty="0" smtClean="0"/>
              <a:t>评价环境和人类呼吸中挥发性有机化合物的一项新技术 	</a:t>
            </a:r>
          </a:p>
          <a:p>
            <a:r>
              <a:rPr lang="ja-JP" altLang="sv-SE" dirty="0" smtClean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49" y="1909763"/>
            <a:ext cx="380671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1928813"/>
            <a:ext cx="2981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38200" y="190500"/>
            <a:ext cx="10515600" cy="703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4000" b="1" smtClean="0">
                <a:latin typeface="Calibri" pitchFamily="34" charset="0"/>
              </a:rPr>
              <a:t>Detection</a:t>
            </a:r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838200" y="706438"/>
            <a:ext cx="53784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Cancer Medicine, February 2014 </a:t>
            </a:r>
            <a:endParaRPr lang="en-GB" altLang="en-US" sz="2400" b="1">
              <a:latin typeface="Calibri" pitchFamily="34" charset="0"/>
            </a:endParaRP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838200" y="1620838"/>
            <a:ext cx="71247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400">
                <a:latin typeface="Calibri" pitchFamily="34" charset="0"/>
              </a:rPr>
              <a:t>“Exhaled volatile organic compounds identify patients with </a:t>
            </a:r>
            <a:r>
              <a:rPr lang="en-US" altLang="en-US" sz="2400">
                <a:latin typeface="Calibri" pitchFamily="34" charset="0"/>
              </a:rPr>
              <a:t>lung</a:t>
            </a:r>
            <a:r>
              <a:rPr lang="en-GB" altLang="en-US" sz="2400">
                <a:latin typeface="Calibri" pitchFamily="34" charset="0"/>
              </a:rPr>
              <a:t> cancer”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</a:t>
            </a:r>
            <a:r>
              <a:rPr lang="en-US" altLang="en-US" sz="2400">
                <a:latin typeface="Calibri" pitchFamily="34" charset="0"/>
              </a:rPr>
              <a:t>Early detection is a key factor for increasing survival</a:t>
            </a:r>
            <a:r>
              <a:rPr lang="en-GB" altLang="en-US" sz="240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</a:t>
            </a:r>
            <a:r>
              <a:rPr lang="en-US" altLang="en-US" sz="2400">
                <a:latin typeface="Calibri" pitchFamily="34" charset="0"/>
              </a:rPr>
              <a:t>4</a:t>
            </a:r>
            <a:r>
              <a:rPr lang="en-GB" altLang="en-US" sz="2400">
                <a:latin typeface="Calibri" pitchFamily="34" charset="0"/>
              </a:rPr>
              <a:t> compounds identified in 97 patients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late stages (II-IV)  had higher levels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Overall accuracy of </a:t>
            </a:r>
            <a:r>
              <a:rPr lang="en-US" altLang="en-US" sz="2400">
                <a:latin typeface="Calibri" pitchFamily="34" charset="0"/>
              </a:rPr>
              <a:t>83</a:t>
            </a:r>
            <a:r>
              <a:rPr lang="en-GB" altLang="en-US" sz="2400">
                <a:latin typeface="Calibri" pitchFamily="34" charset="0"/>
              </a:rPr>
              <a:t>%</a:t>
            </a:r>
            <a:endParaRPr lang="en-US" altLang="en-US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>
              <a:latin typeface="Calibri" pitchFamily="34" charset="0"/>
            </a:endParaRPr>
          </a:p>
        </p:txBody>
      </p:sp>
      <p:pic>
        <p:nvPicPr>
          <p:cNvPr id="22533" name="Picture 45" descr="tolue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8225" y="1620838"/>
            <a:ext cx="32051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838200" y="190500"/>
            <a:ext cx="10515600" cy="703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000" b="1" smtClean="0">
                <a:latin typeface="Calibri" pitchFamily="34" charset="0"/>
              </a:rPr>
              <a:t>Conceptual </a:t>
            </a: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838200" y="1620838"/>
            <a:ext cx="71247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>
              <a:latin typeface="Calibri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635375" y="3375025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81" name="textruta 3"/>
          <p:cNvSpPr txBox="1">
            <a:spLocks noChangeArrowheads="1"/>
          </p:cNvSpPr>
          <p:nvPr/>
        </p:nvSpPr>
        <p:spPr bwMode="auto">
          <a:xfrm>
            <a:off x="7216775" y="2398713"/>
            <a:ext cx="350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altLang="en-US"/>
              <a:t>Distributed test instruments </a:t>
            </a:r>
            <a:endParaRPr lang="en-US" altLang="en-US"/>
          </a:p>
        </p:txBody>
      </p:sp>
      <p:sp>
        <p:nvSpPr>
          <p:cNvPr id="13" name="Rektangel 12"/>
          <p:cNvSpPr/>
          <p:nvPr/>
        </p:nvSpPr>
        <p:spPr>
          <a:xfrm>
            <a:off x="3648075" y="4816475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3" name="textruta 9"/>
          <p:cNvSpPr txBox="1">
            <a:spLocks noChangeArrowheads="1"/>
          </p:cNvSpPr>
          <p:nvPr/>
        </p:nvSpPr>
        <p:spPr bwMode="auto">
          <a:xfrm>
            <a:off x="4900613" y="3444875"/>
            <a:ext cx="2065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altLang="en-US"/>
              <a:t>Central data base</a:t>
            </a:r>
          </a:p>
        </p:txBody>
      </p:sp>
      <p:sp>
        <p:nvSpPr>
          <p:cNvPr id="24584" name="textruta 13"/>
          <p:cNvSpPr txBox="1">
            <a:spLocks noChangeArrowheads="1"/>
          </p:cNvSpPr>
          <p:nvPr/>
        </p:nvSpPr>
        <p:spPr bwMode="auto">
          <a:xfrm>
            <a:off x="5005388" y="4949825"/>
            <a:ext cx="2065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altLang="en-US" dirty="0"/>
              <a:t>Central </a:t>
            </a:r>
            <a:r>
              <a:rPr lang="sv-SE" altLang="en-US" dirty="0" err="1" smtClean="0"/>
              <a:t>control</a:t>
            </a:r>
            <a:endParaRPr lang="sv-SE" altLang="en-US" dirty="0"/>
          </a:p>
        </p:txBody>
      </p:sp>
      <p:sp>
        <p:nvSpPr>
          <p:cNvPr id="24585" name="textruta 9"/>
          <p:cNvSpPr txBox="1">
            <a:spLocks noChangeArrowheads="1"/>
          </p:cNvSpPr>
          <p:nvPr/>
        </p:nvSpPr>
        <p:spPr bwMode="auto">
          <a:xfrm>
            <a:off x="4967288" y="4197350"/>
            <a:ext cx="2065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altLang="en-US" dirty="0"/>
              <a:t>Data </a:t>
            </a:r>
            <a:r>
              <a:rPr lang="sv-SE" altLang="en-US" dirty="0" err="1"/>
              <a:t>compilation</a:t>
            </a:r>
            <a:r>
              <a:rPr lang="sv-SE" altLang="en-US" dirty="0"/>
              <a:t> </a:t>
            </a:r>
          </a:p>
        </p:txBody>
      </p:sp>
      <p:sp>
        <p:nvSpPr>
          <p:cNvPr id="24586" name="textruta 9"/>
          <p:cNvSpPr txBox="1">
            <a:spLocks noChangeArrowheads="1"/>
          </p:cNvSpPr>
          <p:nvPr/>
        </p:nvSpPr>
        <p:spPr bwMode="auto">
          <a:xfrm>
            <a:off x="6380163" y="2984500"/>
            <a:ext cx="2328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altLang="en-US"/>
              <a:t>Data Communication</a:t>
            </a:r>
          </a:p>
        </p:txBody>
      </p:sp>
      <p:sp>
        <p:nvSpPr>
          <p:cNvPr id="24587" name="Rektangel 1"/>
          <p:cNvSpPr>
            <a:spLocks noChangeArrowheads="1"/>
          </p:cNvSpPr>
          <p:nvPr/>
        </p:nvSpPr>
        <p:spPr bwMode="auto">
          <a:xfrm>
            <a:off x="904875" y="865188"/>
            <a:ext cx="11134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One instrument type </a:t>
            </a:r>
            <a:r>
              <a:rPr lang="en-US" altLang="en-US" sz="2400">
                <a:latin typeface="Calibri" pitchFamily="34" charset="0"/>
              </a:rPr>
              <a:t>and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One system </a:t>
            </a:r>
            <a:r>
              <a:rPr lang="en-US" altLang="en-US" sz="2400">
                <a:latin typeface="Calibri" pitchFamily="34" charset="0"/>
              </a:rPr>
              <a:t>for multiple health checks for future medical care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27" name="Rak pil 26"/>
          <p:cNvCxnSpPr/>
          <p:nvPr/>
        </p:nvCxnSpPr>
        <p:spPr>
          <a:xfrm flipH="1">
            <a:off x="4316413" y="2830513"/>
            <a:ext cx="2092325" cy="48736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4022725" y="2841625"/>
            <a:ext cx="22225" cy="53657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>
            <a:off x="2832100" y="2816225"/>
            <a:ext cx="1216025" cy="5588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/>
          <p:nvPr/>
        </p:nvCxnSpPr>
        <p:spPr>
          <a:xfrm>
            <a:off x="1651000" y="2806700"/>
            <a:ext cx="2225675" cy="56832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 flipH="1">
            <a:off x="4225925" y="2841625"/>
            <a:ext cx="960438" cy="47625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 43"/>
          <p:cNvCxnSpPr/>
          <p:nvPr/>
        </p:nvCxnSpPr>
        <p:spPr>
          <a:xfrm>
            <a:off x="4081463" y="4289425"/>
            <a:ext cx="22225" cy="53657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4" name="Picture 5" descr="1901-0ME130626-01-01_Concept_SS_image_display"/>
          <p:cNvPicPr>
            <a:picLocks noChangeAspect="1" noChangeArrowheads="1"/>
          </p:cNvPicPr>
          <p:nvPr/>
        </p:nvPicPr>
        <p:blipFill>
          <a:blip r:embed="rId2" cstate="print"/>
          <a:srcRect l="32582" t="49165" r="9558" b="12291"/>
          <a:stretch>
            <a:fillRect/>
          </a:stretch>
        </p:blipFill>
        <p:spPr bwMode="auto">
          <a:xfrm>
            <a:off x="6000750" y="2219325"/>
            <a:ext cx="12461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 descr="1901-0ME130626-01-01_Concept_SS_image_display"/>
          <p:cNvPicPr>
            <a:picLocks noChangeAspect="1" noChangeArrowheads="1"/>
          </p:cNvPicPr>
          <p:nvPr/>
        </p:nvPicPr>
        <p:blipFill>
          <a:blip r:embed="rId2" cstate="print"/>
          <a:srcRect l="32582" t="49165" r="9558" b="12291"/>
          <a:stretch>
            <a:fillRect/>
          </a:stretch>
        </p:blipFill>
        <p:spPr bwMode="auto">
          <a:xfrm>
            <a:off x="4687888" y="2243138"/>
            <a:ext cx="1246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5" descr="1901-0ME130626-01-01_Concept_SS_image_display"/>
          <p:cNvPicPr>
            <a:picLocks noChangeAspect="1" noChangeArrowheads="1"/>
          </p:cNvPicPr>
          <p:nvPr/>
        </p:nvPicPr>
        <p:blipFill>
          <a:blip r:embed="rId2" cstate="print"/>
          <a:srcRect l="32582" t="49165" r="9558" b="12291"/>
          <a:stretch>
            <a:fillRect/>
          </a:stretch>
        </p:blipFill>
        <p:spPr bwMode="auto">
          <a:xfrm>
            <a:off x="3360738" y="2243138"/>
            <a:ext cx="1246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5" descr="1901-0ME130626-01-01_Concept_SS_image_display"/>
          <p:cNvPicPr>
            <a:picLocks noChangeAspect="1" noChangeArrowheads="1"/>
          </p:cNvPicPr>
          <p:nvPr/>
        </p:nvPicPr>
        <p:blipFill>
          <a:blip r:embed="rId2" cstate="print"/>
          <a:srcRect l="32582" t="49165" r="9558" b="12291"/>
          <a:stretch>
            <a:fillRect/>
          </a:stretch>
        </p:blipFill>
        <p:spPr bwMode="auto">
          <a:xfrm>
            <a:off x="1946275" y="2200275"/>
            <a:ext cx="12461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5" descr="1901-0ME130626-01-01_Concept_SS_image_display"/>
          <p:cNvPicPr>
            <a:picLocks noChangeAspect="1" noChangeArrowheads="1"/>
          </p:cNvPicPr>
          <p:nvPr/>
        </p:nvPicPr>
        <p:blipFill>
          <a:blip r:embed="rId2" cstate="print"/>
          <a:srcRect l="32582" t="49165" r="9558" b="12291"/>
          <a:stretch>
            <a:fillRect/>
          </a:stretch>
        </p:blipFill>
        <p:spPr bwMode="auto">
          <a:xfrm>
            <a:off x="584200" y="2200275"/>
            <a:ext cx="12461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263" y="3455988"/>
            <a:ext cx="660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5075" y="4906963"/>
            <a:ext cx="660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988" y="1435100"/>
            <a:ext cx="379412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38200" y="190500"/>
            <a:ext cx="10515600" cy="703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4000" b="1" dirty="0" smtClean="0">
                <a:latin typeface="Calibri" pitchFamily="34" charset="0"/>
              </a:rPr>
              <a:t>Primary aim</a:t>
            </a:r>
          </a:p>
        </p:txBody>
      </p: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838200" y="706438"/>
            <a:ext cx="53784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altLang="en-US" sz="2400" b="1">
              <a:latin typeface="Calibri" pitchFamily="34" charset="0"/>
            </a:endParaRPr>
          </a:p>
        </p:txBody>
      </p:sp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838200" y="1620838"/>
            <a:ext cx="71247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altLang="en-US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 dirty="0">
                <a:latin typeface="Calibri" pitchFamily="34" charset="0"/>
              </a:rPr>
              <a:t> </a:t>
            </a:r>
            <a:r>
              <a:rPr lang="en-US" altLang="en-US" sz="2400" dirty="0">
                <a:latin typeface="Calibri" pitchFamily="34" charset="0"/>
              </a:rPr>
              <a:t>Early detection of lung cancer</a:t>
            </a:r>
            <a:endParaRPr lang="en-GB" altLang="en-US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 dirty="0">
                <a:latin typeface="Calibri" pitchFamily="34" charset="0"/>
              </a:rPr>
              <a:t> Early detection of colorectal c</a:t>
            </a:r>
            <a:r>
              <a:rPr lang="en-US" altLang="en-US" sz="2400" dirty="0" err="1">
                <a:latin typeface="Calibri" pitchFamily="34" charset="0"/>
              </a:rPr>
              <a:t>ancer</a:t>
            </a:r>
            <a:endParaRPr lang="en-GB" altLang="en-US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 dirty="0">
                <a:latin typeface="Calibri" pitchFamily="34" charset="0"/>
              </a:rPr>
              <a:t> Treatment assessment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 dirty="0">
                <a:latin typeface="Calibri" pitchFamily="34" charset="0"/>
              </a:rPr>
              <a:t> </a:t>
            </a:r>
            <a:r>
              <a:rPr lang="en-US" altLang="en-US" sz="2400" dirty="0">
                <a:latin typeface="Calibri" pitchFamily="34" charset="0"/>
              </a:rPr>
              <a:t>Follow-ups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ja-JP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 dirty="0">
              <a:latin typeface="Calibri" pitchFamily="34" charset="0"/>
            </a:endParaRPr>
          </a:p>
        </p:txBody>
      </p:sp>
      <p:sp>
        <p:nvSpPr>
          <p:cNvPr id="25606" name="Content Placeholder 2"/>
          <p:cNvSpPr txBox="1">
            <a:spLocks/>
          </p:cNvSpPr>
          <p:nvPr/>
        </p:nvSpPr>
        <p:spPr bwMode="auto">
          <a:xfrm>
            <a:off x="838200" y="706438"/>
            <a:ext cx="49672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Early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450" y="433388"/>
            <a:ext cx="3916363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70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+mn-lt"/>
              </a:rPr>
              <a:t>Trends in healthcare</a:t>
            </a:r>
            <a:endParaRPr lang="en-GB" sz="4000" b="1" dirty="0"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38200" y="1620838"/>
            <a:ext cx="10515600" cy="1820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400" smtClean="0"/>
              <a:t>Growing world population</a:t>
            </a:r>
          </a:p>
          <a:p>
            <a:pPr eaLnBrk="1" hangingPunct="1">
              <a:buFontTx/>
              <a:buChar char="•"/>
            </a:pPr>
            <a:r>
              <a:rPr lang="en-US" altLang="en-US" sz="2400" smtClean="0"/>
              <a:t>Aging world population</a:t>
            </a:r>
          </a:p>
          <a:p>
            <a:pPr eaLnBrk="1" hangingPunct="1">
              <a:buFontTx/>
              <a:buChar char="•"/>
            </a:pPr>
            <a:r>
              <a:rPr lang="en-US" altLang="en-US" sz="2400" smtClean="0"/>
              <a:t>Demand for increased health care</a:t>
            </a:r>
          </a:p>
          <a:p>
            <a:pPr eaLnBrk="1" hangingPunct="1">
              <a:buFontTx/>
              <a:buChar char="•"/>
            </a:pPr>
            <a:r>
              <a:rPr lang="en-US" altLang="en-US" sz="2400" smtClean="0"/>
              <a:t>Increase of diseases like cancer, diabetes, obesity and COPD</a:t>
            </a:r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838200" y="4116388"/>
            <a:ext cx="99187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200">
                <a:latin typeface="Calibri" pitchFamily="34" charset="0"/>
              </a:rPr>
              <a:t>Need for </a:t>
            </a:r>
            <a:r>
              <a:rPr lang="en-US" altLang="en-US" sz="3200" b="1">
                <a:solidFill>
                  <a:srgbClr val="A93F84"/>
                </a:solidFill>
                <a:latin typeface="Calibri" pitchFamily="34" charset="0"/>
              </a:rPr>
              <a:t>faster</a:t>
            </a:r>
            <a:r>
              <a:rPr lang="en-US" altLang="en-US" sz="3200">
                <a:latin typeface="Calibri" pitchFamily="34" charset="0"/>
              </a:rPr>
              <a:t>, </a:t>
            </a:r>
            <a:r>
              <a:rPr lang="en-US" altLang="en-US" sz="3200" b="1">
                <a:solidFill>
                  <a:srgbClr val="A93F84"/>
                </a:solidFill>
                <a:latin typeface="Calibri" pitchFamily="34" charset="0"/>
              </a:rPr>
              <a:t>better</a:t>
            </a:r>
            <a:r>
              <a:rPr lang="en-US" altLang="en-US" sz="3200">
                <a:latin typeface="Calibri" pitchFamily="34" charset="0"/>
              </a:rPr>
              <a:t>, </a:t>
            </a:r>
            <a:r>
              <a:rPr lang="en-US" altLang="en-US" sz="3200" b="1">
                <a:solidFill>
                  <a:srgbClr val="A93F84"/>
                </a:solidFill>
                <a:latin typeface="Calibri" pitchFamily="34" charset="0"/>
              </a:rPr>
              <a:t>cost-effective</a:t>
            </a:r>
            <a:r>
              <a:rPr lang="en-US" altLang="en-US" sz="3200">
                <a:solidFill>
                  <a:srgbClr val="A93F84"/>
                </a:solidFill>
                <a:latin typeface="Calibri" pitchFamily="34" charset="0"/>
              </a:rPr>
              <a:t> </a:t>
            </a:r>
            <a:r>
              <a:rPr lang="en-US" altLang="en-US" sz="3200">
                <a:latin typeface="Calibri" pitchFamily="34" charset="0"/>
              </a:rPr>
              <a:t>diagnostic methods</a:t>
            </a:r>
          </a:p>
        </p:txBody>
      </p: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1270000" y="4622800"/>
            <a:ext cx="93853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…beyond conventional laboratory medicine…</a:t>
            </a:r>
          </a:p>
        </p:txBody>
      </p:sp>
      <p:sp>
        <p:nvSpPr>
          <p:cNvPr id="14342" name="Content Placeholder 2"/>
          <p:cNvSpPr txBox="1">
            <a:spLocks/>
          </p:cNvSpPr>
          <p:nvPr/>
        </p:nvSpPr>
        <p:spPr bwMode="auto">
          <a:xfrm>
            <a:off x="838200" y="706438"/>
            <a:ext cx="49672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This is already happening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70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+mn-lt"/>
              </a:rPr>
              <a:t>Breath analysis</a:t>
            </a:r>
            <a:endParaRPr lang="en-GB" sz="4000" b="1" dirty="0">
              <a:latin typeface="+mn-lt"/>
            </a:endParaRP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4613" y="1616075"/>
            <a:ext cx="2990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838200" y="706438"/>
            <a:ext cx="56134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400">
                <a:latin typeface="Calibri" pitchFamily="34" charset="0"/>
              </a:rPr>
              <a:t>The Wall Street Journal October 9</a:t>
            </a:r>
            <a:r>
              <a:rPr lang="en-GB" altLang="en-US" sz="2400" baseline="30000">
                <a:latin typeface="Calibri" pitchFamily="34" charset="0"/>
              </a:rPr>
              <a:t>th</a:t>
            </a:r>
            <a:r>
              <a:rPr lang="en-GB" altLang="en-US" sz="2400">
                <a:latin typeface="Calibri" pitchFamily="34" charset="0"/>
              </a:rPr>
              <a:t> , 2012</a:t>
            </a: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838200" y="1616075"/>
            <a:ext cx="764857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The concept goes back to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Hippocrates</a:t>
            </a:r>
            <a:r>
              <a:rPr lang="en-US" altLang="en-US" sz="2400">
                <a:latin typeface="Calibri" pitchFamily="34" charset="0"/>
              </a:rPr>
              <a:t>, who wrote a treatise on breath aroma and disease around 400 B.C.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 b="1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It's the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ultimate noninvasive</a:t>
            </a:r>
            <a:r>
              <a:rPr lang="en-US" altLang="en-US" sz="2400">
                <a:latin typeface="Calibri" pitchFamily="34" charset="0"/>
              </a:rPr>
              <a:t> medical test: A growing number of health problems can be diagnosed by analyzing a patient's breath alone.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"Anything you can have a blood test for, there is potentially a breath test for, as long as there is a volatile - capable of readily changing from a solid or liquid form to a vapor – component.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VOC: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V</a:t>
            </a:r>
            <a:r>
              <a:rPr lang="en-US" altLang="en-US" sz="2400">
                <a:latin typeface="Calibri" pitchFamily="34" charset="0"/>
              </a:rPr>
              <a:t>olatile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O</a:t>
            </a:r>
            <a:r>
              <a:rPr lang="en-US" altLang="en-US" sz="2400">
                <a:latin typeface="Calibri" pitchFamily="34" charset="0"/>
              </a:rPr>
              <a:t>rganic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C</a:t>
            </a:r>
            <a:r>
              <a:rPr lang="en-US" altLang="en-US" sz="2400">
                <a:latin typeface="Calibri" pitchFamily="34" charset="0"/>
              </a:rPr>
              <a:t>ompound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70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+mn-lt"/>
              </a:rPr>
              <a:t>DUVA</a:t>
            </a:r>
            <a:endParaRPr lang="en-GB" sz="4000" b="1" dirty="0">
              <a:latin typeface="+mn-lt"/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838200" y="706438"/>
            <a:ext cx="34671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D</a:t>
            </a:r>
            <a:r>
              <a:rPr lang="en-US" altLang="en-US" sz="2400">
                <a:latin typeface="Calibri" pitchFamily="34" charset="0"/>
              </a:rPr>
              <a:t>eep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U</a:t>
            </a:r>
            <a:r>
              <a:rPr lang="en-US" altLang="en-US" sz="2400">
                <a:latin typeface="Calibri" pitchFamily="34" charset="0"/>
              </a:rPr>
              <a:t>ltra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V</a:t>
            </a:r>
            <a:r>
              <a:rPr lang="en-US" altLang="en-US" sz="2400">
                <a:latin typeface="Calibri" pitchFamily="34" charset="0"/>
              </a:rPr>
              <a:t>iolet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A</a:t>
            </a:r>
            <a:r>
              <a:rPr lang="en-US" altLang="en-US" sz="2400">
                <a:latin typeface="Calibri" pitchFamily="34" charset="0"/>
              </a:rPr>
              <a:t>nalyzer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620838"/>
            <a:ext cx="10515600" cy="2817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GB" altLang="en-US" sz="2400" dirty="0" smtClean="0"/>
              <a:t>Spectrum in the deep ultra violet range [125-330] nm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GB" altLang="en-US" sz="2400" dirty="0" smtClean="0"/>
              <a:t>Sequential analysis of different VOCs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GB" altLang="en-US" sz="2400" dirty="0" smtClean="0"/>
              <a:t>”Non destructive” analysis of VOCs – compared to MS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GB" altLang="en-US" sz="2400" dirty="0" smtClean="0"/>
              <a:t>Measurable quantity of original substance – down to </a:t>
            </a:r>
            <a:r>
              <a:rPr lang="en-GB" altLang="en-US" sz="2400" b="1" dirty="0" err="1" smtClean="0">
                <a:solidFill>
                  <a:srgbClr val="A93F84"/>
                </a:solidFill>
              </a:rPr>
              <a:t>pico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gram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 smtClean="0"/>
              <a:t>Proprietary technology</a:t>
            </a:r>
          </a:p>
        </p:txBody>
      </p:sp>
      <p:pic>
        <p:nvPicPr>
          <p:cNvPr id="16389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5100" y="1681163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70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+mn-lt"/>
              </a:rPr>
              <a:t>Pre analytic phase</a:t>
            </a:r>
            <a:endParaRPr lang="en-GB" sz="4000" b="1" dirty="0">
              <a:latin typeface="+mn-lt"/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838200" y="706438"/>
            <a:ext cx="49672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Sample collection</a:t>
            </a: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838200" y="1620838"/>
            <a:ext cx="75866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As little as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half a liter </a:t>
            </a:r>
            <a:r>
              <a:rPr lang="en-US" altLang="en-US" sz="2400">
                <a:latin typeface="Calibri" pitchFamily="34" charset="0"/>
              </a:rPr>
              <a:t>of </a:t>
            </a:r>
            <a:r>
              <a:rPr lang="en-US" altLang="ja-JP" sz="2400">
                <a:latin typeface="Calibri" pitchFamily="34" charset="0"/>
              </a:rPr>
              <a:t>exhaled air sampled in a “plastic” bag is enough to detect chemical substances that originates from tissues.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ja-JP" sz="2400">
                <a:latin typeface="Calibri" pitchFamily="34" charset="0"/>
              </a:rPr>
              <a:t>This kind of sample collection is already </a:t>
            </a:r>
            <a:r>
              <a:rPr lang="en-US" altLang="ja-JP" sz="2400" b="1">
                <a:solidFill>
                  <a:srgbClr val="A93F84"/>
                </a:solidFill>
                <a:latin typeface="Calibri" pitchFamily="34" charset="0"/>
              </a:rPr>
              <a:t>used today </a:t>
            </a:r>
            <a:r>
              <a:rPr lang="en-US" altLang="ja-JP" sz="2400">
                <a:latin typeface="Calibri" pitchFamily="34" charset="0"/>
              </a:rPr>
              <a:t>for a number of standard laboratory tests, in example for detection of Helicobacter pylori (ulcer)</a:t>
            </a:r>
          </a:p>
        </p:txBody>
      </p:sp>
      <p:pic>
        <p:nvPicPr>
          <p:cNvPr id="17413" name="Picture 8" descr="C:\Users\Lennart\Desktop\20131004_161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4613" y="1620838"/>
            <a:ext cx="296068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70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+mn-lt"/>
              </a:rPr>
              <a:t>Pre analytic phase</a:t>
            </a:r>
            <a:endParaRPr lang="en-GB" sz="4000" b="1" dirty="0">
              <a:latin typeface="+mn-lt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838200" y="706438"/>
            <a:ext cx="49672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Sample extraction</a:t>
            </a:r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838200" y="1620838"/>
            <a:ext cx="7124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SPME: Solid-phase microextraction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ja-JP" sz="2400">
                <a:latin typeface="Calibri" pitchFamily="34" charset="0"/>
              </a:rPr>
              <a:t>The needle is inserted into the plastic bag and VOCs are captured in the fiber.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ja-JP" sz="2400" b="1">
                <a:solidFill>
                  <a:srgbClr val="A93F84"/>
                </a:solidFill>
                <a:latin typeface="Calibri" pitchFamily="34" charset="0"/>
              </a:rPr>
              <a:t>Fast</a:t>
            </a:r>
            <a:r>
              <a:rPr lang="en-US" altLang="ja-JP" sz="2400">
                <a:latin typeface="Calibri" pitchFamily="34" charset="0"/>
              </a:rPr>
              <a:t> and </a:t>
            </a:r>
            <a:r>
              <a:rPr lang="en-US" altLang="ja-JP" sz="2400" b="1">
                <a:solidFill>
                  <a:srgbClr val="A93F84"/>
                </a:solidFill>
                <a:latin typeface="Calibri" pitchFamily="34" charset="0"/>
              </a:rPr>
              <a:t>simple</a:t>
            </a:r>
            <a:r>
              <a:rPr lang="en-US" altLang="ja-JP" sz="2400">
                <a:latin typeface="Calibri" pitchFamily="34" charset="0"/>
              </a:rPr>
              <a:t> procedure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>
              <a:latin typeface="Calibri" pitchFamily="34" charset="0"/>
            </a:endParaRPr>
          </a:p>
        </p:txBody>
      </p:sp>
      <p:pic>
        <p:nvPicPr>
          <p:cNvPr id="18437" name="Picture 2" descr="http://people.whitman.edu/%7Edunnivfm/C_MS_Ebook/CH2/Figures/Fig_2_3_SP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225" y="1620838"/>
            <a:ext cx="37353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70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+mn-lt"/>
              </a:rPr>
              <a:t>Pre analytic phase</a:t>
            </a:r>
            <a:endParaRPr lang="en-GB" sz="4000" b="1" dirty="0">
              <a:latin typeface="+mn-lt"/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838200" y="706438"/>
            <a:ext cx="49672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Pre-processing</a:t>
            </a: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838200" y="1620838"/>
            <a:ext cx="71247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Gas </a:t>
            </a:r>
            <a:r>
              <a:rPr lang="en-US" altLang="en-US" sz="2400" b="1">
                <a:solidFill>
                  <a:srgbClr val="A93F84"/>
                </a:solidFill>
                <a:latin typeface="Calibri" pitchFamily="34" charset="0"/>
              </a:rPr>
              <a:t>chromatography</a:t>
            </a:r>
            <a:r>
              <a:rPr lang="en-US" altLang="en-US" sz="2400">
                <a:latin typeface="Calibri" pitchFamily="34" charset="0"/>
              </a:rPr>
              <a:t>: all substances are sequentially separated in gas phase in order of boiling point/vaporized pressure.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Helium or Nitrogen are used as gas carriers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ja-JP" sz="2400">
                <a:latin typeface="Calibri" pitchFamily="34" charset="0"/>
              </a:rPr>
              <a:t>The SPME is inserted in the chromatograph and gas is injected in the system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>
              <a:latin typeface="Calibri" pitchFamily="34" charset="0"/>
            </a:endParaRPr>
          </a:p>
        </p:txBody>
      </p:sp>
      <p:pic>
        <p:nvPicPr>
          <p:cNvPr id="19461" name="Picture 4" descr="http://image.made-in-china.com/2f0j00PBWQDbLmCMrc/Gas-Chromatograph-SP-340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1620838"/>
            <a:ext cx="26939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70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+mn-lt"/>
              </a:rPr>
              <a:t>Analysis</a:t>
            </a:r>
            <a:endParaRPr lang="en-GB" sz="4000" b="1" dirty="0">
              <a:latin typeface="+mn-lt"/>
            </a:endParaRPr>
          </a:p>
        </p:txBody>
      </p:sp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838200" y="706438"/>
            <a:ext cx="49672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latin typeface="Calibri" pitchFamily="34" charset="0"/>
              </a:rPr>
              <a:t>Absorbance spectrum</a:t>
            </a: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838200" y="1620838"/>
            <a:ext cx="71247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 dirty="0">
                <a:latin typeface="Calibri" pitchFamily="34" charset="0"/>
              </a:rPr>
              <a:t>The </a:t>
            </a:r>
            <a:r>
              <a:rPr lang="en-US" altLang="en-US" sz="2400" b="1" dirty="0">
                <a:solidFill>
                  <a:srgbClr val="A93F84"/>
                </a:solidFill>
                <a:latin typeface="Calibri" pitchFamily="34" charset="0"/>
              </a:rPr>
              <a:t>absorbance</a:t>
            </a:r>
            <a:r>
              <a:rPr lang="en-US" altLang="en-US" sz="2400" dirty="0">
                <a:latin typeface="Calibri" pitchFamily="34" charset="0"/>
              </a:rPr>
              <a:t> spectrum is measured and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 dirty="0">
                <a:latin typeface="Calibri" pitchFamily="34" charset="0"/>
              </a:rPr>
              <a:t>recorded in the DUVA control center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ja-JP" sz="2400" dirty="0">
                <a:latin typeface="Calibri" pitchFamily="34" charset="0"/>
              </a:rPr>
              <a:t>The data is post-processed and </a:t>
            </a:r>
            <a:r>
              <a:rPr lang="en-US" altLang="ja-JP" sz="2400" b="1" dirty="0">
                <a:solidFill>
                  <a:srgbClr val="A93F84"/>
                </a:solidFill>
                <a:latin typeface="Calibri" pitchFamily="34" charset="0"/>
              </a:rPr>
              <a:t>matched</a:t>
            </a:r>
            <a:r>
              <a:rPr lang="en-US" altLang="ja-JP" sz="2400" dirty="0">
                <a:latin typeface="Calibri" pitchFamily="34" charset="0"/>
              </a:rPr>
              <a:t> with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ja-JP" sz="2400" dirty="0">
                <a:latin typeface="Calibri" pitchFamily="34" charset="0"/>
              </a:rPr>
              <a:t>a database of VOCs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ja-JP" sz="2400" b="1" dirty="0" smtClean="0">
                <a:solidFill>
                  <a:srgbClr val="A93F84"/>
                </a:solidFill>
                <a:latin typeface="Calibri" pitchFamily="34" charset="0"/>
              </a:rPr>
              <a:t>A database</a:t>
            </a:r>
            <a:r>
              <a:rPr lang="en-US" altLang="ja-JP" sz="2400" dirty="0" smtClean="0">
                <a:latin typeface="Calibri" pitchFamily="34" charset="0"/>
              </a:rPr>
              <a:t> with the </a:t>
            </a:r>
            <a:r>
              <a:rPr lang="en-US" altLang="ja-JP" sz="2400" dirty="0">
                <a:latin typeface="Calibri" pitchFamily="34" charset="0"/>
              </a:rPr>
              <a:t>spectrum of over 1300 VOCs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ja-JP" sz="2400" dirty="0">
              <a:latin typeface="Calibri" pitchFamily="34" charset="0"/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0" y="1620838"/>
            <a:ext cx="4443413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38200" y="190500"/>
            <a:ext cx="10515600" cy="703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4000" b="1" smtClean="0">
                <a:latin typeface="Calibri" pitchFamily="34" charset="0"/>
              </a:rPr>
              <a:t>Detection</a:t>
            </a: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838200" y="706438"/>
            <a:ext cx="53784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400">
                <a:latin typeface="Calibri" pitchFamily="34" charset="0"/>
              </a:rPr>
              <a:t>British Journal of Surgery</a:t>
            </a:r>
            <a:r>
              <a:rPr lang="en-US" altLang="en-US" sz="2400">
                <a:latin typeface="Calibri" pitchFamily="34" charset="0"/>
              </a:rPr>
              <a:t>, January 2013</a:t>
            </a: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838200" y="1620838"/>
            <a:ext cx="71247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400">
                <a:latin typeface="Calibri" pitchFamily="34" charset="0"/>
              </a:rPr>
              <a:t>“Exhaled volatile organic compounds identify patients with colorectal cancer”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Gas-chromatography mass-spectroscopy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15 compounds identified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37 patients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GB" altLang="en-US" sz="2400">
                <a:latin typeface="Calibri" pitchFamily="34" charset="0"/>
              </a:rPr>
              <a:t> Overall accuracy of 76%</a:t>
            </a:r>
            <a:endParaRPr lang="en-US" altLang="en-US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2400">
              <a:latin typeface="Calibri" pitchFamily="34" charset="0"/>
            </a:endParaRPr>
          </a:p>
        </p:txBody>
      </p:sp>
      <p:pic>
        <p:nvPicPr>
          <p:cNvPr id="21509" name="Picture 45" descr="tolue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8225" y="1620838"/>
            <a:ext cx="32051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556</Words>
  <Application>Microsoft Office PowerPoint</Application>
  <PresentationFormat>Anpassad</PresentationFormat>
  <Paragraphs>95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 Theme</vt:lpstr>
      <vt:lpstr>Bild 1</vt:lpstr>
      <vt:lpstr>Trends in healthcare</vt:lpstr>
      <vt:lpstr>Breath analysis</vt:lpstr>
      <vt:lpstr>DUVA</vt:lpstr>
      <vt:lpstr>Pre analytic phase</vt:lpstr>
      <vt:lpstr>Pre analytic phase</vt:lpstr>
      <vt:lpstr>Pre analytic phase</vt:lpstr>
      <vt:lpstr>Analysis</vt:lpstr>
      <vt:lpstr>Detection</vt:lpstr>
      <vt:lpstr>Detection</vt:lpstr>
      <vt:lpstr>Conceptual </vt:lpstr>
      <vt:lpstr>Primary aim</vt:lpstr>
      <vt:lpstr>Bild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</dc:creator>
  <cp:lastModifiedBy>200b</cp:lastModifiedBy>
  <cp:revision>58</cp:revision>
  <dcterms:created xsi:type="dcterms:W3CDTF">2014-09-16T16:44:56Z</dcterms:created>
  <dcterms:modified xsi:type="dcterms:W3CDTF">2015-09-02T13:54:27Z</dcterms:modified>
</cp:coreProperties>
</file>